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1"/>
  </p:sldMasterIdLst>
  <p:sldIdLst>
    <p:sldId id="256" r:id="rId2"/>
    <p:sldId id="257" r:id="rId3"/>
    <p:sldId id="258" r:id="rId4"/>
    <p:sldId id="261" r:id="rId5"/>
    <p:sldId id="267" r:id="rId6"/>
    <p:sldId id="268" r:id="rId7"/>
    <p:sldId id="269" r:id="rId8"/>
    <p:sldId id="270" r:id="rId9"/>
    <p:sldId id="271" r:id="rId10"/>
    <p:sldId id="272" r:id="rId11"/>
    <p:sldId id="259" r:id="rId12"/>
    <p:sldId id="263" r:id="rId13"/>
    <p:sldId id="274" r:id="rId14"/>
    <p:sldId id="262" r:id="rId15"/>
    <p:sldId id="275" r:id="rId16"/>
    <p:sldId id="264" r:id="rId17"/>
    <p:sldId id="276" r:id="rId18"/>
    <p:sldId id="265" r:id="rId19"/>
    <p:sldId id="266" r:id="rId20"/>
    <p:sldId id="277"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55"/>
    <p:restoredTop sz="96327"/>
  </p:normalViewPr>
  <p:slideViewPr>
    <p:cSldViewPr snapToGrid="0" snapToObjects="1">
      <p:cViewPr varScale="1">
        <p:scale>
          <a:sx n="77" d="100"/>
          <a:sy n="77" d="100"/>
        </p:scale>
        <p:origin x="48" y="6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0CFC7E-A5E9-46E8-87BD-C7208C6396A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F8E24D3-652E-4AB6-9066-C53BAFFC73C9}">
      <dgm:prSet/>
      <dgm:spPr/>
      <dgm:t>
        <a:bodyPr/>
        <a:lstStyle/>
        <a:p>
          <a:r>
            <a:rPr lang="en-US"/>
            <a:t>This software is intended to make it easier and less expensive for small businesses to generate sale reports and invoices, maintain customer information and transactions in a database, and apply analytics across all data sets.</a:t>
          </a:r>
        </a:p>
      </dgm:t>
    </dgm:pt>
    <dgm:pt modelId="{01BDB473-6006-4636-82F1-B517AC040B9A}" type="parTrans" cxnId="{40120282-539D-4FA1-83BB-B778D9A3C04B}">
      <dgm:prSet/>
      <dgm:spPr/>
      <dgm:t>
        <a:bodyPr/>
        <a:lstStyle/>
        <a:p>
          <a:endParaRPr lang="en-US"/>
        </a:p>
      </dgm:t>
    </dgm:pt>
    <dgm:pt modelId="{3273E811-3EC7-4343-98AE-C5EA574CC472}" type="sibTrans" cxnId="{40120282-539D-4FA1-83BB-B778D9A3C04B}">
      <dgm:prSet/>
      <dgm:spPr/>
      <dgm:t>
        <a:bodyPr/>
        <a:lstStyle/>
        <a:p>
          <a:endParaRPr lang="en-US"/>
        </a:p>
      </dgm:t>
    </dgm:pt>
    <dgm:pt modelId="{5021D265-8887-4B4C-8576-C75D6519163C}">
      <dgm:prSet/>
      <dgm:spPr/>
      <dgm:t>
        <a:bodyPr/>
        <a:lstStyle/>
        <a:p>
          <a:r>
            <a:rPr lang="en-US"/>
            <a:t>The core of the application is written in C++ in the Qt IDE for UI creation. </a:t>
          </a:r>
        </a:p>
      </dgm:t>
    </dgm:pt>
    <dgm:pt modelId="{FF864087-8766-4FE2-A9CA-A38C1E7EE101}" type="parTrans" cxnId="{E31FD123-592C-489C-9D62-697A3EADBA3E}">
      <dgm:prSet/>
      <dgm:spPr/>
      <dgm:t>
        <a:bodyPr/>
        <a:lstStyle/>
        <a:p>
          <a:endParaRPr lang="en-US"/>
        </a:p>
      </dgm:t>
    </dgm:pt>
    <dgm:pt modelId="{FB202D0B-8B80-4696-880F-544E3103E918}" type="sibTrans" cxnId="{E31FD123-592C-489C-9D62-697A3EADBA3E}">
      <dgm:prSet/>
      <dgm:spPr/>
      <dgm:t>
        <a:bodyPr/>
        <a:lstStyle/>
        <a:p>
          <a:endParaRPr lang="en-US"/>
        </a:p>
      </dgm:t>
    </dgm:pt>
    <dgm:pt modelId="{32960607-DBF3-44EE-B0FA-30070BFEC4C0}">
      <dgm:prSet/>
      <dgm:spPr/>
      <dgm:t>
        <a:bodyPr/>
        <a:lstStyle/>
        <a:p>
          <a:r>
            <a:rPr lang="en-US"/>
            <a:t>The database to manage and maintain all data sets is an AZURE SQL Database.</a:t>
          </a:r>
        </a:p>
      </dgm:t>
    </dgm:pt>
    <dgm:pt modelId="{337CEBB1-5D8D-43D1-88D3-8A7608FC8370}" type="parTrans" cxnId="{2B0D673F-FEAE-45FA-A784-353D6236FC91}">
      <dgm:prSet/>
      <dgm:spPr/>
      <dgm:t>
        <a:bodyPr/>
        <a:lstStyle/>
        <a:p>
          <a:endParaRPr lang="en-US"/>
        </a:p>
      </dgm:t>
    </dgm:pt>
    <dgm:pt modelId="{CBA7E023-145F-45B3-821B-47F25AC04950}" type="sibTrans" cxnId="{2B0D673F-FEAE-45FA-A784-353D6236FC91}">
      <dgm:prSet/>
      <dgm:spPr/>
      <dgm:t>
        <a:bodyPr/>
        <a:lstStyle/>
        <a:p>
          <a:endParaRPr lang="en-US"/>
        </a:p>
      </dgm:t>
    </dgm:pt>
    <dgm:pt modelId="{E8B0FA04-1833-4AEE-BAAD-B6030066923A}" type="pres">
      <dgm:prSet presAssocID="{E20CFC7E-A5E9-46E8-87BD-C7208C6396A0}" presName="root" presStyleCnt="0">
        <dgm:presLayoutVars>
          <dgm:dir/>
          <dgm:resizeHandles val="exact"/>
        </dgm:presLayoutVars>
      </dgm:prSet>
      <dgm:spPr/>
    </dgm:pt>
    <dgm:pt modelId="{DC316E31-E1D6-4F17-9D16-BFC4EB496173}" type="pres">
      <dgm:prSet presAssocID="{0F8E24D3-652E-4AB6-9066-C53BAFFC73C9}" presName="compNode" presStyleCnt="0"/>
      <dgm:spPr/>
    </dgm:pt>
    <dgm:pt modelId="{DCD22B12-B901-45FE-8C8A-8F233C55FDA0}" type="pres">
      <dgm:prSet presAssocID="{0F8E24D3-652E-4AB6-9066-C53BAFFC73C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35572FE-409F-4BB7-91CE-58E589036B74}" type="pres">
      <dgm:prSet presAssocID="{0F8E24D3-652E-4AB6-9066-C53BAFFC73C9}" presName="spaceRect" presStyleCnt="0"/>
      <dgm:spPr/>
    </dgm:pt>
    <dgm:pt modelId="{1C0390E7-6E96-4773-BA5D-DB818E27EEB8}" type="pres">
      <dgm:prSet presAssocID="{0F8E24D3-652E-4AB6-9066-C53BAFFC73C9}" presName="textRect" presStyleLbl="revTx" presStyleIdx="0" presStyleCnt="3">
        <dgm:presLayoutVars>
          <dgm:chMax val="1"/>
          <dgm:chPref val="1"/>
        </dgm:presLayoutVars>
      </dgm:prSet>
      <dgm:spPr/>
    </dgm:pt>
    <dgm:pt modelId="{9DBF3744-FB47-48C9-85BB-96FF73586C37}" type="pres">
      <dgm:prSet presAssocID="{3273E811-3EC7-4343-98AE-C5EA574CC472}" presName="sibTrans" presStyleCnt="0"/>
      <dgm:spPr/>
    </dgm:pt>
    <dgm:pt modelId="{D39015BD-5D1F-4ED4-B2A0-5F78F5016314}" type="pres">
      <dgm:prSet presAssocID="{5021D265-8887-4B4C-8576-C75D6519163C}" presName="compNode" presStyleCnt="0"/>
      <dgm:spPr/>
    </dgm:pt>
    <dgm:pt modelId="{EE15A270-F1A6-4755-8F0D-0FD1325163A6}" type="pres">
      <dgm:prSet presAssocID="{5021D265-8887-4B4C-8576-C75D6519163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EA3FFCCE-D1CC-4508-B4F4-12DBAF7BCA2B}" type="pres">
      <dgm:prSet presAssocID="{5021D265-8887-4B4C-8576-C75D6519163C}" presName="spaceRect" presStyleCnt="0"/>
      <dgm:spPr/>
    </dgm:pt>
    <dgm:pt modelId="{77FF2CC9-A8C2-48BC-9696-AA4170A65186}" type="pres">
      <dgm:prSet presAssocID="{5021D265-8887-4B4C-8576-C75D6519163C}" presName="textRect" presStyleLbl="revTx" presStyleIdx="1" presStyleCnt="3">
        <dgm:presLayoutVars>
          <dgm:chMax val="1"/>
          <dgm:chPref val="1"/>
        </dgm:presLayoutVars>
      </dgm:prSet>
      <dgm:spPr/>
    </dgm:pt>
    <dgm:pt modelId="{E0658396-9DA9-407B-9F19-80603592769E}" type="pres">
      <dgm:prSet presAssocID="{FB202D0B-8B80-4696-880F-544E3103E918}" presName="sibTrans" presStyleCnt="0"/>
      <dgm:spPr/>
    </dgm:pt>
    <dgm:pt modelId="{2116BA2C-2D45-45A1-ABCC-82D9BA6F5A1C}" type="pres">
      <dgm:prSet presAssocID="{32960607-DBF3-44EE-B0FA-30070BFEC4C0}" presName="compNode" presStyleCnt="0"/>
      <dgm:spPr/>
    </dgm:pt>
    <dgm:pt modelId="{22614207-6B53-4549-A662-0E4FAE9A56AE}" type="pres">
      <dgm:prSet presAssocID="{32960607-DBF3-44EE-B0FA-30070BFEC4C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399AD517-032F-41A7-BEAE-504C7ACA4E45}" type="pres">
      <dgm:prSet presAssocID="{32960607-DBF3-44EE-B0FA-30070BFEC4C0}" presName="spaceRect" presStyleCnt="0"/>
      <dgm:spPr/>
    </dgm:pt>
    <dgm:pt modelId="{1C0094D3-2FFF-4527-BFF2-1B52A30DA327}" type="pres">
      <dgm:prSet presAssocID="{32960607-DBF3-44EE-B0FA-30070BFEC4C0}" presName="textRect" presStyleLbl="revTx" presStyleIdx="2" presStyleCnt="3">
        <dgm:presLayoutVars>
          <dgm:chMax val="1"/>
          <dgm:chPref val="1"/>
        </dgm:presLayoutVars>
      </dgm:prSet>
      <dgm:spPr/>
    </dgm:pt>
  </dgm:ptLst>
  <dgm:cxnLst>
    <dgm:cxn modelId="{E31FD123-592C-489C-9D62-697A3EADBA3E}" srcId="{E20CFC7E-A5E9-46E8-87BD-C7208C6396A0}" destId="{5021D265-8887-4B4C-8576-C75D6519163C}" srcOrd="1" destOrd="0" parTransId="{FF864087-8766-4FE2-A9CA-A38C1E7EE101}" sibTransId="{FB202D0B-8B80-4696-880F-544E3103E918}"/>
    <dgm:cxn modelId="{2B0D673F-FEAE-45FA-A784-353D6236FC91}" srcId="{E20CFC7E-A5E9-46E8-87BD-C7208C6396A0}" destId="{32960607-DBF3-44EE-B0FA-30070BFEC4C0}" srcOrd="2" destOrd="0" parTransId="{337CEBB1-5D8D-43D1-88D3-8A7608FC8370}" sibTransId="{CBA7E023-145F-45B3-821B-47F25AC04950}"/>
    <dgm:cxn modelId="{7A8E2C4F-8A84-498D-A589-85A7EEEF344F}" type="presOf" srcId="{0F8E24D3-652E-4AB6-9066-C53BAFFC73C9}" destId="{1C0390E7-6E96-4773-BA5D-DB818E27EEB8}" srcOrd="0" destOrd="0" presId="urn:microsoft.com/office/officeart/2018/2/layout/IconLabelList"/>
    <dgm:cxn modelId="{40120282-539D-4FA1-83BB-B778D9A3C04B}" srcId="{E20CFC7E-A5E9-46E8-87BD-C7208C6396A0}" destId="{0F8E24D3-652E-4AB6-9066-C53BAFFC73C9}" srcOrd="0" destOrd="0" parTransId="{01BDB473-6006-4636-82F1-B517AC040B9A}" sibTransId="{3273E811-3EC7-4343-98AE-C5EA574CC472}"/>
    <dgm:cxn modelId="{C53B6183-45DC-40C0-B45D-96BB15F11CF6}" type="presOf" srcId="{32960607-DBF3-44EE-B0FA-30070BFEC4C0}" destId="{1C0094D3-2FFF-4527-BFF2-1B52A30DA327}" srcOrd="0" destOrd="0" presId="urn:microsoft.com/office/officeart/2018/2/layout/IconLabelList"/>
    <dgm:cxn modelId="{56A467B1-233F-4949-8164-7B6771B8787D}" type="presOf" srcId="{E20CFC7E-A5E9-46E8-87BD-C7208C6396A0}" destId="{E8B0FA04-1833-4AEE-BAAD-B6030066923A}" srcOrd="0" destOrd="0" presId="urn:microsoft.com/office/officeart/2018/2/layout/IconLabelList"/>
    <dgm:cxn modelId="{69F16FD3-3196-40BA-A819-FADD3F43A303}" type="presOf" srcId="{5021D265-8887-4B4C-8576-C75D6519163C}" destId="{77FF2CC9-A8C2-48BC-9696-AA4170A65186}" srcOrd="0" destOrd="0" presId="urn:microsoft.com/office/officeart/2018/2/layout/IconLabelList"/>
    <dgm:cxn modelId="{BDBF768E-3019-4219-A8FA-D459C49AE9D0}" type="presParOf" srcId="{E8B0FA04-1833-4AEE-BAAD-B6030066923A}" destId="{DC316E31-E1D6-4F17-9D16-BFC4EB496173}" srcOrd="0" destOrd="0" presId="urn:microsoft.com/office/officeart/2018/2/layout/IconLabelList"/>
    <dgm:cxn modelId="{0A927A72-B0AF-4B4C-AEA7-10F34444D674}" type="presParOf" srcId="{DC316E31-E1D6-4F17-9D16-BFC4EB496173}" destId="{DCD22B12-B901-45FE-8C8A-8F233C55FDA0}" srcOrd="0" destOrd="0" presId="urn:microsoft.com/office/officeart/2018/2/layout/IconLabelList"/>
    <dgm:cxn modelId="{C4E70C83-C37C-4BEA-8705-A1781ADAE5E0}" type="presParOf" srcId="{DC316E31-E1D6-4F17-9D16-BFC4EB496173}" destId="{835572FE-409F-4BB7-91CE-58E589036B74}" srcOrd="1" destOrd="0" presId="urn:microsoft.com/office/officeart/2018/2/layout/IconLabelList"/>
    <dgm:cxn modelId="{2A19671E-3511-4272-A1D2-821099E2DDDE}" type="presParOf" srcId="{DC316E31-E1D6-4F17-9D16-BFC4EB496173}" destId="{1C0390E7-6E96-4773-BA5D-DB818E27EEB8}" srcOrd="2" destOrd="0" presId="urn:microsoft.com/office/officeart/2018/2/layout/IconLabelList"/>
    <dgm:cxn modelId="{FE435117-537A-4E11-AF09-85A6DFCF0181}" type="presParOf" srcId="{E8B0FA04-1833-4AEE-BAAD-B6030066923A}" destId="{9DBF3744-FB47-48C9-85BB-96FF73586C37}" srcOrd="1" destOrd="0" presId="urn:microsoft.com/office/officeart/2018/2/layout/IconLabelList"/>
    <dgm:cxn modelId="{1A1A25A4-D665-4879-8089-855F3370E414}" type="presParOf" srcId="{E8B0FA04-1833-4AEE-BAAD-B6030066923A}" destId="{D39015BD-5D1F-4ED4-B2A0-5F78F5016314}" srcOrd="2" destOrd="0" presId="urn:microsoft.com/office/officeart/2018/2/layout/IconLabelList"/>
    <dgm:cxn modelId="{E29CF83F-DAE3-4370-BA8F-9B526DB5C2EC}" type="presParOf" srcId="{D39015BD-5D1F-4ED4-B2A0-5F78F5016314}" destId="{EE15A270-F1A6-4755-8F0D-0FD1325163A6}" srcOrd="0" destOrd="0" presId="urn:microsoft.com/office/officeart/2018/2/layout/IconLabelList"/>
    <dgm:cxn modelId="{F72F5832-0DC2-4433-93CA-8300067F61E9}" type="presParOf" srcId="{D39015BD-5D1F-4ED4-B2A0-5F78F5016314}" destId="{EA3FFCCE-D1CC-4508-B4F4-12DBAF7BCA2B}" srcOrd="1" destOrd="0" presId="urn:microsoft.com/office/officeart/2018/2/layout/IconLabelList"/>
    <dgm:cxn modelId="{FDDAD337-DCAF-41C8-8E6F-A58DEF933844}" type="presParOf" srcId="{D39015BD-5D1F-4ED4-B2A0-5F78F5016314}" destId="{77FF2CC9-A8C2-48BC-9696-AA4170A65186}" srcOrd="2" destOrd="0" presId="urn:microsoft.com/office/officeart/2018/2/layout/IconLabelList"/>
    <dgm:cxn modelId="{60717377-CBB8-4390-873C-8D98BCDE4F4B}" type="presParOf" srcId="{E8B0FA04-1833-4AEE-BAAD-B6030066923A}" destId="{E0658396-9DA9-407B-9F19-80603592769E}" srcOrd="3" destOrd="0" presId="urn:microsoft.com/office/officeart/2018/2/layout/IconLabelList"/>
    <dgm:cxn modelId="{96CDF750-7D51-441F-8D84-365B30EF08DE}" type="presParOf" srcId="{E8B0FA04-1833-4AEE-BAAD-B6030066923A}" destId="{2116BA2C-2D45-45A1-ABCC-82D9BA6F5A1C}" srcOrd="4" destOrd="0" presId="urn:microsoft.com/office/officeart/2018/2/layout/IconLabelList"/>
    <dgm:cxn modelId="{3731C670-8F30-42C5-9FF4-46E49D99432B}" type="presParOf" srcId="{2116BA2C-2D45-45A1-ABCC-82D9BA6F5A1C}" destId="{22614207-6B53-4549-A662-0E4FAE9A56AE}" srcOrd="0" destOrd="0" presId="urn:microsoft.com/office/officeart/2018/2/layout/IconLabelList"/>
    <dgm:cxn modelId="{C3084B64-00ED-4CA2-B916-25E1AD7EEE04}" type="presParOf" srcId="{2116BA2C-2D45-45A1-ABCC-82D9BA6F5A1C}" destId="{399AD517-032F-41A7-BEAE-504C7ACA4E45}" srcOrd="1" destOrd="0" presId="urn:microsoft.com/office/officeart/2018/2/layout/IconLabelList"/>
    <dgm:cxn modelId="{7815454E-09A6-4BBC-B73F-38B5112A764E}" type="presParOf" srcId="{2116BA2C-2D45-45A1-ABCC-82D9BA6F5A1C}" destId="{1C0094D3-2FFF-4527-BFF2-1B52A30DA32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22B12-B901-45FE-8C8A-8F233C55FDA0}">
      <dsp:nvSpPr>
        <dsp:cNvPr id="0" name=""/>
        <dsp:cNvSpPr/>
      </dsp:nvSpPr>
      <dsp:spPr>
        <a:xfrm>
          <a:off x="923249" y="446434"/>
          <a:ext cx="1250177" cy="12501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C0390E7-6E96-4773-BA5D-DB818E27EEB8}">
      <dsp:nvSpPr>
        <dsp:cNvPr id="0" name=""/>
        <dsp:cNvSpPr/>
      </dsp:nvSpPr>
      <dsp:spPr>
        <a:xfrm>
          <a:off x="159251" y="2076248"/>
          <a:ext cx="2778172"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This software is intended to make it easier and less expensive for small businesses to generate sale reports and invoices, maintain customer information and transactions in a database, and apply analytics across all data sets.</a:t>
          </a:r>
        </a:p>
      </dsp:txBody>
      <dsp:txXfrm>
        <a:off x="159251" y="2076248"/>
        <a:ext cx="2778172" cy="900000"/>
      </dsp:txXfrm>
    </dsp:sp>
    <dsp:sp modelId="{EE15A270-F1A6-4755-8F0D-0FD1325163A6}">
      <dsp:nvSpPr>
        <dsp:cNvPr id="0" name=""/>
        <dsp:cNvSpPr/>
      </dsp:nvSpPr>
      <dsp:spPr>
        <a:xfrm>
          <a:off x="4187602" y="446434"/>
          <a:ext cx="1250177" cy="12501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FF2CC9-A8C2-48BC-9696-AA4170A65186}">
      <dsp:nvSpPr>
        <dsp:cNvPr id="0" name=""/>
        <dsp:cNvSpPr/>
      </dsp:nvSpPr>
      <dsp:spPr>
        <a:xfrm>
          <a:off x="3423605" y="2076248"/>
          <a:ext cx="2778172"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The core of the application is written in C++ in the Qt IDE for UI creation. </a:t>
          </a:r>
        </a:p>
      </dsp:txBody>
      <dsp:txXfrm>
        <a:off x="3423605" y="2076248"/>
        <a:ext cx="2778172" cy="900000"/>
      </dsp:txXfrm>
    </dsp:sp>
    <dsp:sp modelId="{22614207-6B53-4549-A662-0E4FAE9A56AE}">
      <dsp:nvSpPr>
        <dsp:cNvPr id="0" name=""/>
        <dsp:cNvSpPr/>
      </dsp:nvSpPr>
      <dsp:spPr>
        <a:xfrm>
          <a:off x="7451955" y="446434"/>
          <a:ext cx="1250177" cy="12501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C0094D3-2FFF-4527-BFF2-1B52A30DA327}">
      <dsp:nvSpPr>
        <dsp:cNvPr id="0" name=""/>
        <dsp:cNvSpPr/>
      </dsp:nvSpPr>
      <dsp:spPr>
        <a:xfrm>
          <a:off x="6687958" y="2076248"/>
          <a:ext cx="2778172"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The database to manage and maintain all data sets is an AZURE SQL Database.</a:t>
          </a:r>
        </a:p>
      </dsp:txBody>
      <dsp:txXfrm>
        <a:off x="6687958" y="2076248"/>
        <a:ext cx="2778172" cy="90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5/6/2020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7454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684852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247423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978013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943854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5/6/2020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856946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5/6/2020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14635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53999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797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0614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6234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2827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5/6/2020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6273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5/6/2020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5539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5/6/2020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9617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2050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5/6/2020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509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5/6/2020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605949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flocka89/DABS_CPSC362"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7" name="Rectangle 16">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84E70C-CB2F-3E4C-A624-428AE4734778}"/>
              </a:ext>
            </a:extLst>
          </p:cNvPr>
          <p:cNvSpPr>
            <a:spLocks noGrp="1"/>
          </p:cNvSpPr>
          <p:nvPr>
            <p:ph type="ctrTitle"/>
          </p:nvPr>
        </p:nvSpPr>
        <p:spPr>
          <a:xfrm>
            <a:off x="8160773" y="1113062"/>
            <a:ext cx="3382297" cy="3281957"/>
          </a:xfrm>
        </p:spPr>
        <p:txBody>
          <a:bodyPr>
            <a:normAutofit/>
          </a:bodyPr>
          <a:lstStyle/>
          <a:p>
            <a:pPr>
              <a:lnSpc>
                <a:spcPct val="90000"/>
              </a:lnSpc>
            </a:pPr>
            <a:r>
              <a:rPr lang="en-US">
                <a:solidFill>
                  <a:srgbClr val="EBEBEB"/>
                </a:solidFill>
                <a:latin typeface="Bebas Neue" panose="020B0606020202050201" pitchFamily="34" charset="77"/>
              </a:rPr>
              <a:t>Data Analytics &amp; Business Solutions</a:t>
            </a:r>
          </a:p>
        </p:txBody>
      </p:sp>
      <p:pic>
        <p:nvPicPr>
          <p:cNvPr id="4" name="Picture 3">
            <a:extLst>
              <a:ext uri="{FF2B5EF4-FFF2-40B4-BE49-F238E27FC236}">
                <a16:creationId xmlns:a16="http://schemas.microsoft.com/office/drawing/2014/main" id="{C6BAC14A-8746-0C46-BE4D-267032B91128}"/>
              </a:ext>
            </a:extLst>
          </p:cNvPr>
          <p:cNvPicPr>
            <a:picLocks noChangeAspect="1"/>
          </p:cNvPicPr>
          <p:nvPr/>
        </p:nvPicPr>
        <p:blipFill>
          <a:blip r:embed="rId2"/>
          <a:stretch>
            <a:fillRect/>
          </a:stretch>
        </p:blipFill>
        <p:spPr>
          <a:xfrm>
            <a:off x="1477625" y="1064598"/>
            <a:ext cx="6470907" cy="3621940"/>
          </a:xfrm>
          <a:prstGeom prst="roundRect">
            <a:avLst>
              <a:gd name="adj" fmla="val 1858"/>
            </a:avLst>
          </a:prstGeom>
          <a:effectLst>
            <a:outerShdw blurRad="50800" dist="50800" dir="5400000" algn="tl" rotWithShape="0">
              <a:srgbClr val="000000">
                <a:alpha val="43000"/>
              </a:srgbClr>
            </a:outerShdw>
          </a:effectLst>
        </p:spPr>
      </p:pic>
      <p:sp>
        <p:nvSpPr>
          <p:cNvPr id="10" name="TextBox 9">
            <a:extLst>
              <a:ext uri="{FF2B5EF4-FFF2-40B4-BE49-F238E27FC236}">
                <a16:creationId xmlns:a16="http://schemas.microsoft.com/office/drawing/2014/main" id="{1F87474A-1517-CB42-B9B2-CD90FF50924F}"/>
              </a:ext>
            </a:extLst>
          </p:cNvPr>
          <p:cNvSpPr txBox="1"/>
          <p:nvPr/>
        </p:nvSpPr>
        <p:spPr>
          <a:xfrm>
            <a:off x="1717218" y="4584117"/>
            <a:ext cx="8825658" cy="369331"/>
          </a:xfrm>
          <a:prstGeom prst="rect">
            <a:avLst/>
          </a:prstGeom>
          <a:noFill/>
        </p:spPr>
        <p:txBody>
          <a:bodyPr wrap="square" rtlCol="0">
            <a:spAutoFit/>
          </a:bodyPr>
          <a:lstStyle/>
          <a:p>
            <a:pPr algn="ctr">
              <a:spcAft>
                <a:spcPts val="600"/>
              </a:spcAft>
            </a:pPr>
            <a:r>
              <a:rPr lang="en-US" dirty="0"/>
              <a:t>Ryan McDonald - Justin Drouin – Alexander Frederick</a:t>
            </a:r>
          </a:p>
        </p:txBody>
      </p:sp>
    </p:spTree>
    <p:extLst>
      <p:ext uri="{BB962C8B-B14F-4D97-AF65-F5344CB8AC3E}">
        <p14:creationId xmlns:p14="http://schemas.microsoft.com/office/powerpoint/2010/main" val="28126228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8C26EA9-5D4C-E943-8A56-0077D8D28602}"/>
              </a:ext>
            </a:extLst>
          </p:cNvPr>
          <p:cNvSpPr>
            <a:spLocks noGrp="1"/>
          </p:cNvSpPr>
          <p:nvPr>
            <p:ph type="title"/>
          </p:nvPr>
        </p:nvSpPr>
        <p:spPr>
          <a:xfrm>
            <a:off x="8147602" y="2462605"/>
            <a:ext cx="3523698" cy="1677219"/>
          </a:xfrm>
        </p:spPr>
        <p:txBody>
          <a:bodyPr vert="horz" lIns="91440" tIns="45720" rIns="91440" bIns="45720" rtlCol="0" anchor="b">
            <a:normAutofit fontScale="90000"/>
          </a:bodyPr>
          <a:lstStyle/>
          <a:p>
            <a:r>
              <a:rPr lang="en-US" sz="5400" b="0" i="0" kern="1200" dirty="0">
                <a:solidFill>
                  <a:srgbClr val="EBEBEB"/>
                </a:solidFill>
                <a:latin typeface="+mj-lt"/>
                <a:ea typeface="+mj-ea"/>
                <a:cs typeface="+mj-cs"/>
              </a:rPr>
              <a:t>ACTIVITY</a:t>
            </a:r>
            <a:br>
              <a:rPr lang="en-US" sz="5400" b="0" i="0" kern="1200" dirty="0">
                <a:solidFill>
                  <a:srgbClr val="EBEBEB"/>
                </a:solidFill>
                <a:latin typeface="+mj-lt"/>
                <a:ea typeface="+mj-ea"/>
                <a:cs typeface="+mj-cs"/>
              </a:rPr>
            </a:br>
            <a:r>
              <a:rPr lang="en-US" sz="5400" b="0" i="0" kern="1200" dirty="0">
                <a:solidFill>
                  <a:srgbClr val="EBEBEB"/>
                </a:solidFill>
                <a:latin typeface="+mj-lt"/>
                <a:ea typeface="+mj-ea"/>
                <a:cs typeface="+mj-cs"/>
              </a:rPr>
              <a:t>DIAGRAM</a:t>
            </a:r>
          </a:p>
        </p:txBody>
      </p:sp>
      <p:grpSp>
        <p:nvGrpSpPr>
          <p:cNvPr id="16" name="Group 15">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7" name="Rectangle 16">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5" name="Content Placeholder 4">
            <a:extLst>
              <a:ext uri="{FF2B5EF4-FFF2-40B4-BE49-F238E27FC236}">
                <a16:creationId xmlns:a16="http://schemas.microsoft.com/office/drawing/2014/main" id="{5033278F-0151-7D4A-9AFF-9AF1373ABC87}"/>
              </a:ext>
            </a:extLst>
          </p:cNvPr>
          <p:cNvPicPr>
            <a:picLocks noGrp="1" noChangeAspect="1"/>
          </p:cNvPicPr>
          <p:nvPr>
            <p:ph idx="1"/>
          </p:nvPr>
        </p:nvPicPr>
        <p:blipFill rotWithShape="1">
          <a:blip r:embed="rId3"/>
          <a:srcRect t="6923" r="18062" b="35184"/>
          <a:stretch/>
        </p:blipFill>
        <p:spPr>
          <a:xfrm>
            <a:off x="753300" y="265131"/>
            <a:ext cx="6641002" cy="6072169"/>
          </a:xfrm>
          <a:prstGeom prst="rect">
            <a:avLst/>
          </a:prstGeom>
        </p:spPr>
      </p:pic>
    </p:spTree>
    <p:extLst>
      <p:ext uri="{BB962C8B-B14F-4D97-AF65-F5344CB8AC3E}">
        <p14:creationId xmlns:p14="http://schemas.microsoft.com/office/powerpoint/2010/main" val="660770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D5F0C0A-57BE-B643-948E-D4714D30F67E}"/>
              </a:ext>
            </a:extLst>
          </p:cNvPr>
          <p:cNvGraphicFramePr>
            <a:graphicFrameLocks noGrp="1"/>
          </p:cNvGraphicFramePr>
          <p:nvPr>
            <p:extLst>
              <p:ext uri="{D42A27DB-BD31-4B8C-83A1-F6EECF244321}">
                <p14:modId xmlns:p14="http://schemas.microsoft.com/office/powerpoint/2010/main" val="1958193819"/>
              </p:ext>
            </p:extLst>
          </p:nvPr>
        </p:nvGraphicFramePr>
        <p:xfrm>
          <a:off x="1413164" y="1353820"/>
          <a:ext cx="9429007" cy="4548212"/>
        </p:xfrm>
        <a:graphic>
          <a:graphicData uri="http://schemas.openxmlformats.org/drawingml/2006/table">
            <a:tbl>
              <a:tblPr firstRow="1" bandRow="1">
                <a:tableStyleId>{5C22544A-7EE6-4342-B048-85BDC9FD1C3A}</a:tableStyleId>
              </a:tblPr>
              <a:tblGrid>
                <a:gridCol w="7747771">
                  <a:extLst>
                    <a:ext uri="{9D8B030D-6E8A-4147-A177-3AD203B41FA5}">
                      <a16:colId xmlns:a16="http://schemas.microsoft.com/office/drawing/2014/main" val="2596756092"/>
                    </a:ext>
                  </a:extLst>
                </a:gridCol>
                <a:gridCol w="1681236">
                  <a:extLst>
                    <a:ext uri="{9D8B030D-6E8A-4147-A177-3AD203B41FA5}">
                      <a16:colId xmlns:a16="http://schemas.microsoft.com/office/drawing/2014/main" val="4045243298"/>
                    </a:ext>
                  </a:extLst>
                </a:gridCol>
              </a:tblGrid>
              <a:tr h="467633">
                <a:tc>
                  <a:txBody>
                    <a:bodyPr/>
                    <a:lstStyle/>
                    <a:p>
                      <a:r>
                        <a:rPr lang="en-US" dirty="0"/>
                        <a:t>Test Case</a:t>
                      </a:r>
                    </a:p>
                  </a:txBody>
                  <a:tcPr/>
                </a:tc>
                <a:tc>
                  <a:txBody>
                    <a:bodyPr/>
                    <a:lstStyle/>
                    <a:p>
                      <a:r>
                        <a:rPr lang="en-US" dirty="0"/>
                        <a:t>Pass/fail</a:t>
                      </a:r>
                    </a:p>
                  </a:txBody>
                  <a:tcPr/>
                </a:tc>
                <a:extLst>
                  <a:ext uri="{0D108BD9-81ED-4DB2-BD59-A6C34878D82A}">
                    <a16:rowId xmlns:a16="http://schemas.microsoft.com/office/drawing/2014/main" val="2757448285"/>
                  </a:ext>
                </a:extLst>
              </a:tr>
              <a:tr h="46763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Customer can’t SQL inject</a:t>
                      </a:r>
                    </a:p>
                  </a:txBody>
                  <a:tcPr/>
                </a:tc>
                <a:tc>
                  <a:txBody>
                    <a:bodyPr/>
                    <a:lstStyle/>
                    <a:p>
                      <a:r>
                        <a:rPr lang="en-US" dirty="0"/>
                        <a:t>pass</a:t>
                      </a:r>
                    </a:p>
                  </a:txBody>
                  <a:tcPr/>
                </a:tc>
                <a:extLst>
                  <a:ext uri="{0D108BD9-81ED-4DB2-BD59-A6C34878D82A}">
                    <a16:rowId xmlns:a16="http://schemas.microsoft.com/office/drawing/2014/main" val="2554789824"/>
                  </a:ext>
                </a:extLst>
              </a:tr>
              <a:tr h="46763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login -&gt; valid or invalid. </a:t>
                      </a:r>
                    </a:p>
                  </a:txBody>
                  <a:tcPr/>
                </a:tc>
                <a:tc>
                  <a:txBody>
                    <a:bodyPr/>
                    <a:lstStyle/>
                    <a:p>
                      <a:r>
                        <a:rPr lang="en-US" dirty="0"/>
                        <a:t>pass</a:t>
                      </a:r>
                    </a:p>
                  </a:txBody>
                  <a:tcPr/>
                </a:tc>
                <a:extLst>
                  <a:ext uri="{0D108BD9-81ED-4DB2-BD59-A6C34878D82A}">
                    <a16:rowId xmlns:a16="http://schemas.microsoft.com/office/drawing/2014/main" val="2111295046"/>
                  </a:ext>
                </a:extLst>
              </a:tr>
              <a:tr h="80714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Customer order -&gt; can place empty order(cant) -&gt; can add 0 to cart(cant)</a:t>
                      </a:r>
                    </a:p>
                  </a:txBody>
                  <a:tcPr/>
                </a:tc>
                <a:tc>
                  <a:txBody>
                    <a:bodyPr/>
                    <a:lstStyle/>
                    <a:p>
                      <a:r>
                        <a:rPr lang="en-US" dirty="0"/>
                        <a:t>pass</a:t>
                      </a:r>
                    </a:p>
                  </a:txBody>
                  <a:tcPr/>
                </a:tc>
                <a:extLst>
                  <a:ext uri="{0D108BD9-81ED-4DB2-BD59-A6C34878D82A}">
                    <a16:rowId xmlns:a16="http://schemas.microsoft.com/office/drawing/2014/main" val="578108314"/>
                  </a:ext>
                </a:extLst>
              </a:tr>
              <a:tr h="46763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Employee can view inventory</a:t>
                      </a:r>
                    </a:p>
                  </a:txBody>
                  <a:tcPr/>
                </a:tc>
                <a:tc>
                  <a:txBody>
                    <a:bodyPr/>
                    <a:lstStyle/>
                    <a:p>
                      <a:r>
                        <a:rPr lang="en-US" dirty="0"/>
                        <a:t>pass</a:t>
                      </a:r>
                    </a:p>
                  </a:txBody>
                  <a:tcPr/>
                </a:tc>
                <a:extLst>
                  <a:ext uri="{0D108BD9-81ED-4DB2-BD59-A6C34878D82A}">
                    <a16:rowId xmlns:a16="http://schemas.microsoft.com/office/drawing/2014/main" val="1409865146"/>
                  </a:ext>
                </a:extLst>
              </a:tr>
              <a:tr h="46763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Employee can view sales</a:t>
                      </a:r>
                    </a:p>
                  </a:txBody>
                  <a:tcPr/>
                </a:tc>
                <a:tc>
                  <a:txBody>
                    <a:bodyPr/>
                    <a:lstStyle/>
                    <a:p>
                      <a:r>
                        <a:rPr lang="en-US" dirty="0"/>
                        <a:t>pass</a:t>
                      </a:r>
                    </a:p>
                  </a:txBody>
                  <a:tcPr/>
                </a:tc>
                <a:extLst>
                  <a:ext uri="{0D108BD9-81ED-4DB2-BD59-A6C34878D82A}">
                    <a16:rowId xmlns:a16="http://schemas.microsoft.com/office/drawing/2014/main" val="1179171874"/>
                  </a:ext>
                </a:extLst>
              </a:tr>
              <a:tr h="46763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Employee can filter inventory</a:t>
                      </a:r>
                    </a:p>
                  </a:txBody>
                  <a:tcPr/>
                </a:tc>
                <a:tc>
                  <a:txBody>
                    <a:bodyPr/>
                    <a:lstStyle/>
                    <a:p>
                      <a:r>
                        <a:rPr lang="en-US" dirty="0"/>
                        <a:t>pass</a:t>
                      </a:r>
                    </a:p>
                  </a:txBody>
                  <a:tcPr/>
                </a:tc>
                <a:extLst>
                  <a:ext uri="{0D108BD9-81ED-4DB2-BD59-A6C34878D82A}">
                    <a16:rowId xmlns:a16="http://schemas.microsoft.com/office/drawing/2014/main" val="1967802492"/>
                  </a:ext>
                </a:extLst>
              </a:tr>
              <a:tr h="46763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Customer can place an order</a:t>
                      </a:r>
                    </a:p>
                  </a:txBody>
                  <a:tcPr/>
                </a:tc>
                <a:tc>
                  <a:txBody>
                    <a:bodyPr/>
                    <a:lstStyle/>
                    <a:p>
                      <a:r>
                        <a:rPr lang="en-US" dirty="0"/>
                        <a:t>pass</a:t>
                      </a:r>
                    </a:p>
                  </a:txBody>
                  <a:tcPr/>
                </a:tc>
                <a:extLst>
                  <a:ext uri="{0D108BD9-81ED-4DB2-BD59-A6C34878D82A}">
                    <a16:rowId xmlns:a16="http://schemas.microsoft.com/office/drawing/2014/main" val="3662675552"/>
                  </a:ext>
                </a:extLst>
              </a:tr>
              <a:tr h="46763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Customer can view previous orders</a:t>
                      </a:r>
                    </a:p>
                  </a:txBody>
                  <a:tcPr/>
                </a:tc>
                <a:tc>
                  <a:txBody>
                    <a:bodyPr/>
                    <a:lstStyle/>
                    <a:p>
                      <a:r>
                        <a:rPr lang="en-US" dirty="0"/>
                        <a:t>pass</a:t>
                      </a:r>
                    </a:p>
                  </a:txBody>
                  <a:tcPr/>
                </a:tc>
                <a:extLst>
                  <a:ext uri="{0D108BD9-81ED-4DB2-BD59-A6C34878D82A}">
                    <a16:rowId xmlns:a16="http://schemas.microsoft.com/office/drawing/2014/main" val="1148550875"/>
                  </a:ext>
                </a:extLst>
              </a:tr>
            </a:tbl>
          </a:graphicData>
        </a:graphic>
      </p:graphicFrame>
    </p:spTree>
    <p:extLst>
      <p:ext uri="{BB962C8B-B14F-4D97-AF65-F5344CB8AC3E}">
        <p14:creationId xmlns:p14="http://schemas.microsoft.com/office/powerpoint/2010/main" val="3718924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2" name="Rectangle 2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5" name="Rectangle 2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9" name="Rectangle 28">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9" name="Content Placeholder 8">
            <a:extLst>
              <a:ext uri="{FF2B5EF4-FFF2-40B4-BE49-F238E27FC236}">
                <a16:creationId xmlns:a16="http://schemas.microsoft.com/office/drawing/2014/main" id="{B4CB9AA6-1D0B-464D-A626-5D0B4FED1C71}"/>
              </a:ext>
            </a:extLst>
          </p:cNvPr>
          <p:cNvPicPr>
            <a:picLocks noGrp="1" noChangeAspect="1"/>
          </p:cNvPicPr>
          <p:nvPr>
            <p:ph idx="1"/>
          </p:nvPr>
        </p:nvPicPr>
        <p:blipFill>
          <a:blip r:embed="rId3"/>
          <a:stretch>
            <a:fillRect/>
          </a:stretch>
        </p:blipFill>
        <p:spPr>
          <a:xfrm>
            <a:off x="1364398" y="680203"/>
            <a:ext cx="5989240" cy="5345397"/>
          </a:xfrm>
          <a:prstGeom prst="roundRect">
            <a:avLst>
              <a:gd name="adj" fmla="val 1858"/>
            </a:avLst>
          </a:prstGeom>
          <a:effectLst>
            <a:outerShdw blurRad="50800" dist="50800" dir="5400000" algn="tl" rotWithShape="0">
              <a:srgbClr val="000000">
                <a:alpha val="43000"/>
              </a:srgbClr>
            </a:outerShdw>
          </a:effectLst>
        </p:spPr>
      </p:pic>
      <p:sp>
        <p:nvSpPr>
          <p:cNvPr id="17" name="Content Placeholder 2">
            <a:extLst>
              <a:ext uri="{FF2B5EF4-FFF2-40B4-BE49-F238E27FC236}">
                <a16:creationId xmlns:a16="http://schemas.microsoft.com/office/drawing/2014/main" id="{4D95D734-BFFA-6844-8588-5D763D2436F7}"/>
              </a:ext>
            </a:extLst>
          </p:cNvPr>
          <p:cNvSpPr>
            <a:spLocks noGrp="1"/>
          </p:cNvSpPr>
          <p:nvPr>
            <p:ph type="title"/>
          </p:nvPr>
        </p:nvSpPr>
        <p:spPr>
          <a:xfrm>
            <a:off x="7951131" y="1911624"/>
            <a:ext cx="3381375" cy="3282950"/>
          </a:xfrm>
        </p:spPr>
        <p:txBody>
          <a:bodyPr>
            <a:normAutofit/>
          </a:bodyPr>
          <a:lstStyle/>
          <a:p>
            <a:pPr>
              <a:lnSpc>
                <a:spcPct val="90000"/>
              </a:lnSpc>
            </a:pPr>
            <a:r>
              <a:rPr lang="en-US" sz="1400" dirty="0">
                <a:solidFill>
                  <a:srgbClr val="FFFFFF"/>
                </a:solidFill>
              </a:rPr>
              <a:t>On launching the application, a connection is made to the database where a user is prompted to log in with their given credentials. Upon a successful log in attempt, the user is given an appropriate GUI for their access level. This access level is tied to the users account in the database. Employees are able to have access to all elements in the database as well as being able to generate reports. </a:t>
            </a:r>
          </a:p>
          <a:p>
            <a:pPr marL="0" indent="0">
              <a:lnSpc>
                <a:spcPct val="90000"/>
              </a:lnSpc>
              <a:buNone/>
            </a:pPr>
            <a:endParaRPr lang="en-US" sz="1400" dirty="0">
              <a:solidFill>
                <a:srgbClr val="FFFFFF"/>
              </a:solidFill>
            </a:endParaRPr>
          </a:p>
        </p:txBody>
      </p:sp>
      <p:sp>
        <p:nvSpPr>
          <p:cNvPr id="4" name="TextBox 3">
            <a:extLst>
              <a:ext uri="{FF2B5EF4-FFF2-40B4-BE49-F238E27FC236}">
                <a16:creationId xmlns:a16="http://schemas.microsoft.com/office/drawing/2014/main" id="{4AA8B31C-8713-244D-ADE6-B3F587DDA96E}"/>
              </a:ext>
            </a:extLst>
          </p:cNvPr>
          <p:cNvSpPr txBox="1"/>
          <p:nvPr/>
        </p:nvSpPr>
        <p:spPr>
          <a:xfrm>
            <a:off x="8470900" y="1524000"/>
            <a:ext cx="1854200" cy="369332"/>
          </a:xfrm>
          <a:prstGeom prst="rect">
            <a:avLst/>
          </a:prstGeom>
          <a:noFill/>
        </p:spPr>
        <p:txBody>
          <a:bodyPr wrap="square" rtlCol="0">
            <a:spAutoFit/>
          </a:bodyPr>
          <a:lstStyle/>
          <a:p>
            <a:r>
              <a:rPr lang="en-US" dirty="0"/>
              <a:t>Login</a:t>
            </a:r>
          </a:p>
        </p:txBody>
      </p:sp>
    </p:spTree>
    <p:extLst>
      <p:ext uri="{BB962C8B-B14F-4D97-AF65-F5344CB8AC3E}">
        <p14:creationId xmlns:p14="http://schemas.microsoft.com/office/powerpoint/2010/main" val="292656463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CAD36-6662-4E71-B03F-3108CF607681}"/>
              </a:ext>
            </a:extLst>
          </p:cNvPr>
          <p:cNvSpPr>
            <a:spLocks noGrp="1"/>
          </p:cNvSpPr>
          <p:nvPr>
            <p:ph type="title"/>
          </p:nvPr>
        </p:nvSpPr>
        <p:spPr/>
        <p:txBody>
          <a:bodyPr/>
          <a:lstStyle/>
          <a:p>
            <a:r>
              <a:rPr lang="en-US" dirty="0"/>
              <a:t>Login Code for Employee vs Customer</a:t>
            </a:r>
          </a:p>
        </p:txBody>
      </p:sp>
      <p:pic>
        <p:nvPicPr>
          <p:cNvPr id="4" name="Content Placeholder 3">
            <a:extLst>
              <a:ext uri="{FF2B5EF4-FFF2-40B4-BE49-F238E27FC236}">
                <a16:creationId xmlns:a16="http://schemas.microsoft.com/office/drawing/2014/main" id="{24BD8B83-2A83-400F-A30F-0EC4EC072F0F}"/>
              </a:ext>
            </a:extLst>
          </p:cNvPr>
          <p:cNvPicPr>
            <a:picLocks noGrp="1" noChangeAspect="1"/>
          </p:cNvPicPr>
          <p:nvPr>
            <p:ph idx="1"/>
          </p:nvPr>
        </p:nvPicPr>
        <p:blipFill>
          <a:blip r:embed="rId2"/>
          <a:stretch>
            <a:fillRect/>
          </a:stretch>
        </p:blipFill>
        <p:spPr>
          <a:xfrm>
            <a:off x="2684373" y="2603500"/>
            <a:ext cx="5767566" cy="3416300"/>
          </a:xfrm>
          <a:prstGeom prst="rect">
            <a:avLst/>
          </a:prstGeom>
        </p:spPr>
      </p:pic>
    </p:spTree>
    <p:extLst>
      <p:ext uri="{BB962C8B-B14F-4D97-AF65-F5344CB8AC3E}">
        <p14:creationId xmlns:p14="http://schemas.microsoft.com/office/powerpoint/2010/main" val="1836664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2" name="Rectangle 2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5" name="Rectangle 2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9" name="Rectangle 28">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Title 1">
            <a:extLst>
              <a:ext uri="{FF2B5EF4-FFF2-40B4-BE49-F238E27FC236}">
                <a16:creationId xmlns:a16="http://schemas.microsoft.com/office/drawing/2014/main" id="{ACB6C883-C7AA-204D-9116-93AB656B5B62}"/>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dirty="0">
                <a:solidFill>
                  <a:srgbClr val="EBEBEB"/>
                </a:solidFill>
              </a:rPr>
              <a:t>Sales</a:t>
            </a:r>
            <a:br>
              <a:rPr lang="en-US" sz="5400" dirty="0">
                <a:solidFill>
                  <a:srgbClr val="EBEBEB"/>
                </a:solidFill>
              </a:rPr>
            </a:br>
            <a:endParaRPr lang="en-US" sz="5400" b="0" i="0" kern="1200" dirty="0">
              <a:solidFill>
                <a:srgbClr val="EBEBEB"/>
              </a:solidFill>
              <a:latin typeface="+mj-lt"/>
              <a:ea typeface="+mj-ea"/>
              <a:cs typeface="+mj-cs"/>
            </a:endParaRPr>
          </a:p>
        </p:txBody>
      </p:sp>
      <p:pic>
        <p:nvPicPr>
          <p:cNvPr id="4" name="Content Placeholder 3">
            <a:extLst>
              <a:ext uri="{FF2B5EF4-FFF2-40B4-BE49-F238E27FC236}">
                <a16:creationId xmlns:a16="http://schemas.microsoft.com/office/drawing/2014/main" id="{73CE4E90-888E-F44B-B7BA-AC95E3363613}"/>
              </a:ext>
            </a:extLst>
          </p:cNvPr>
          <p:cNvPicPr>
            <a:picLocks noGrp="1" noChangeAspect="1"/>
          </p:cNvPicPr>
          <p:nvPr>
            <p:ph idx="1"/>
          </p:nvPr>
        </p:nvPicPr>
        <p:blipFill>
          <a:blip r:embed="rId3"/>
          <a:stretch>
            <a:fillRect/>
          </a:stretch>
        </p:blipFill>
        <p:spPr>
          <a:xfrm>
            <a:off x="878448" y="672100"/>
            <a:ext cx="7014820" cy="536633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92633044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321B9-FD2D-4EF4-98A8-18133D371841}"/>
              </a:ext>
            </a:extLst>
          </p:cNvPr>
          <p:cNvSpPr>
            <a:spLocks noGrp="1"/>
          </p:cNvSpPr>
          <p:nvPr>
            <p:ph type="title"/>
          </p:nvPr>
        </p:nvSpPr>
        <p:spPr/>
        <p:txBody>
          <a:bodyPr/>
          <a:lstStyle/>
          <a:p>
            <a:r>
              <a:rPr lang="en-US" dirty="0"/>
              <a:t>Customer View Code</a:t>
            </a:r>
          </a:p>
        </p:txBody>
      </p:sp>
      <p:pic>
        <p:nvPicPr>
          <p:cNvPr id="1026" name="Picture 2">
            <a:extLst>
              <a:ext uri="{FF2B5EF4-FFF2-40B4-BE49-F238E27FC236}">
                <a16:creationId xmlns:a16="http://schemas.microsoft.com/office/drawing/2014/main" id="{CE36F038-93BA-49F2-9454-40FC498A68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58415" y="1914553"/>
            <a:ext cx="5561045" cy="445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629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2" name="Rectangle 2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5" name="Rectangle 2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9" name="Rectangle 28">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443DF3E-90F2-ED4F-915B-7D27F789B0E0}"/>
              </a:ext>
            </a:extLst>
          </p:cNvPr>
          <p:cNvSpPr>
            <a:spLocks noGrp="1"/>
          </p:cNvSpPr>
          <p:nvPr>
            <p:ph type="title"/>
          </p:nvPr>
        </p:nvSpPr>
        <p:spPr>
          <a:xfrm>
            <a:off x="901179" y="1712151"/>
            <a:ext cx="3382297" cy="3281957"/>
          </a:xfrm>
        </p:spPr>
        <p:txBody>
          <a:bodyPr vert="horz" lIns="91440" tIns="45720" rIns="91440" bIns="45720" rtlCol="0" anchor="b">
            <a:normAutofit/>
          </a:bodyPr>
          <a:lstStyle/>
          <a:p>
            <a:r>
              <a:rPr lang="en-US" sz="5400" b="0" i="0" kern="1200" dirty="0">
                <a:solidFill>
                  <a:srgbClr val="EBEBEB"/>
                </a:solidFill>
                <a:latin typeface="+mj-lt"/>
                <a:ea typeface="+mj-ea"/>
                <a:cs typeface="+mj-cs"/>
              </a:rPr>
              <a:t>Orders</a:t>
            </a:r>
          </a:p>
        </p:txBody>
      </p:sp>
      <p:pic>
        <p:nvPicPr>
          <p:cNvPr id="7" name="Picture 6">
            <a:extLst>
              <a:ext uri="{FF2B5EF4-FFF2-40B4-BE49-F238E27FC236}">
                <a16:creationId xmlns:a16="http://schemas.microsoft.com/office/drawing/2014/main" id="{2CA3FCEB-224C-724A-B988-66C8032A5FD8}"/>
              </a:ext>
            </a:extLst>
          </p:cNvPr>
          <p:cNvPicPr>
            <a:picLocks noChangeAspect="1"/>
          </p:cNvPicPr>
          <p:nvPr/>
        </p:nvPicPr>
        <p:blipFill>
          <a:blip r:embed="rId3"/>
          <a:stretch>
            <a:fillRect/>
          </a:stretch>
        </p:blipFill>
        <p:spPr>
          <a:xfrm>
            <a:off x="4584900" y="1203434"/>
            <a:ext cx="6821536" cy="4860344"/>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60296166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00CC7-322B-4B58-B202-F22785C3D659}"/>
              </a:ext>
            </a:extLst>
          </p:cNvPr>
          <p:cNvSpPr>
            <a:spLocks noGrp="1"/>
          </p:cNvSpPr>
          <p:nvPr>
            <p:ph type="title"/>
          </p:nvPr>
        </p:nvSpPr>
        <p:spPr/>
        <p:txBody>
          <a:bodyPr/>
          <a:lstStyle/>
          <a:p>
            <a:r>
              <a:rPr lang="en-US" dirty="0"/>
              <a:t>Order / Cart Code</a:t>
            </a:r>
          </a:p>
        </p:txBody>
      </p:sp>
      <p:pic>
        <p:nvPicPr>
          <p:cNvPr id="2050" name="Picture 2">
            <a:extLst>
              <a:ext uri="{FF2B5EF4-FFF2-40B4-BE49-F238E27FC236}">
                <a16:creationId xmlns:a16="http://schemas.microsoft.com/office/drawing/2014/main" id="{FA276B63-CC23-4AC8-BDC3-8CA2AC467A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2888" y="1838388"/>
            <a:ext cx="5211536" cy="4587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921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2" name="Rectangle 2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5" name="Rectangle 2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9" name="Rectangle 28">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88390D-7ACF-804D-96DB-F0CAE9BA6140}"/>
              </a:ext>
            </a:extLst>
          </p:cNvPr>
          <p:cNvSpPr>
            <a:spLocks noGrp="1"/>
          </p:cNvSpPr>
          <p:nvPr>
            <p:ph type="title"/>
          </p:nvPr>
        </p:nvSpPr>
        <p:spPr>
          <a:xfrm>
            <a:off x="8641086" y="1113063"/>
            <a:ext cx="2901984" cy="3065238"/>
          </a:xfrm>
        </p:spPr>
        <p:txBody>
          <a:bodyPr vert="horz" lIns="91440" tIns="45720" rIns="91440" bIns="45720" rtlCol="0" anchor="b">
            <a:normAutofit/>
          </a:bodyPr>
          <a:lstStyle/>
          <a:p>
            <a:r>
              <a:rPr lang="en-US" sz="4400" b="0" i="0" kern="1200" dirty="0">
                <a:solidFill>
                  <a:srgbClr val="EBEBEB"/>
                </a:solidFill>
                <a:latin typeface="+mj-lt"/>
                <a:ea typeface="+mj-ea"/>
                <a:cs typeface="+mj-cs"/>
              </a:rPr>
              <a:t>Inventory &amp; reports</a:t>
            </a:r>
          </a:p>
        </p:txBody>
      </p:sp>
      <p:pic>
        <p:nvPicPr>
          <p:cNvPr id="4" name="Picture 3">
            <a:extLst>
              <a:ext uri="{FF2B5EF4-FFF2-40B4-BE49-F238E27FC236}">
                <a16:creationId xmlns:a16="http://schemas.microsoft.com/office/drawing/2014/main" id="{21A7D71D-79FE-DC4D-8DF8-9C1DEE987F2F}"/>
              </a:ext>
            </a:extLst>
          </p:cNvPr>
          <p:cNvPicPr>
            <a:picLocks noChangeAspect="1"/>
          </p:cNvPicPr>
          <p:nvPr/>
        </p:nvPicPr>
        <p:blipFill>
          <a:blip r:embed="rId3"/>
          <a:stretch>
            <a:fillRect/>
          </a:stretch>
        </p:blipFill>
        <p:spPr>
          <a:xfrm>
            <a:off x="573735" y="616169"/>
            <a:ext cx="8067351" cy="5626976"/>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05204286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2" name="Rectangle 2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5" name="Rectangle 2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9" name="Rectangle 28">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BC0A5EF-C132-B149-9CD1-BF641BD93E97}"/>
              </a:ext>
            </a:extLst>
          </p:cNvPr>
          <p:cNvSpPr>
            <a:spLocks noGrp="1"/>
          </p:cNvSpPr>
          <p:nvPr>
            <p:ph type="title"/>
          </p:nvPr>
        </p:nvSpPr>
        <p:spPr>
          <a:xfrm>
            <a:off x="8555421" y="1113062"/>
            <a:ext cx="2987649" cy="4972428"/>
          </a:xfrm>
        </p:spPr>
        <p:txBody>
          <a:bodyPr vert="horz" lIns="91440" tIns="45720" rIns="91440" bIns="45720" rtlCol="0" anchor="b">
            <a:normAutofit/>
          </a:bodyPr>
          <a:lstStyle/>
          <a:p>
            <a:r>
              <a:rPr lang="en-US" sz="5400" dirty="0">
                <a:solidFill>
                  <a:srgbClr val="EBEBEB"/>
                </a:solidFill>
              </a:rPr>
              <a:t>S</a:t>
            </a:r>
            <a:r>
              <a:rPr lang="en-US" sz="5400" b="0" i="0" kern="1200" dirty="0">
                <a:solidFill>
                  <a:srgbClr val="EBEBEB"/>
                </a:solidFill>
                <a:latin typeface="+mj-lt"/>
                <a:ea typeface="+mj-ea"/>
                <a:cs typeface="+mj-cs"/>
              </a:rPr>
              <a:t>ales reports</a:t>
            </a:r>
          </a:p>
        </p:txBody>
      </p:sp>
      <p:pic>
        <p:nvPicPr>
          <p:cNvPr id="4" name="Picture 3">
            <a:extLst>
              <a:ext uri="{FF2B5EF4-FFF2-40B4-BE49-F238E27FC236}">
                <a16:creationId xmlns:a16="http://schemas.microsoft.com/office/drawing/2014/main" id="{927FFB3A-B644-354B-9CCA-875A06094D6F}"/>
              </a:ext>
            </a:extLst>
          </p:cNvPr>
          <p:cNvPicPr>
            <a:picLocks noChangeAspect="1"/>
          </p:cNvPicPr>
          <p:nvPr/>
        </p:nvPicPr>
        <p:blipFill>
          <a:blip r:embed="rId3"/>
          <a:stretch>
            <a:fillRect/>
          </a:stretch>
        </p:blipFill>
        <p:spPr>
          <a:xfrm>
            <a:off x="508028" y="653803"/>
            <a:ext cx="7929134" cy="555039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44700134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grpSp>
      <p:sp>
        <p:nvSpPr>
          <p:cNvPr id="2" name="Title 1">
            <a:extLst>
              <a:ext uri="{FF2B5EF4-FFF2-40B4-BE49-F238E27FC236}">
                <a16:creationId xmlns:a16="http://schemas.microsoft.com/office/drawing/2014/main" id="{70BA9E02-F2B6-654A-B57D-34F6DDBEB398}"/>
              </a:ext>
            </a:extLst>
          </p:cNvPr>
          <p:cNvSpPr>
            <a:spLocks noGrp="1"/>
          </p:cNvSpPr>
          <p:nvPr>
            <p:ph type="title"/>
          </p:nvPr>
        </p:nvSpPr>
        <p:spPr>
          <a:xfrm>
            <a:off x="836247" y="1085549"/>
            <a:ext cx="3430947" cy="4686903"/>
          </a:xfrm>
        </p:spPr>
        <p:txBody>
          <a:bodyPr anchor="ctr">
            <a:normAutofit/>
          </a:bodyPr>
          <a:lstStyle/>
          <a:p>
            <a:pPr algn="r"/>
            <a:r>
              <a:rPr lang="en-US">
                <a:solidFill>
                  <a:schemeClr val="tx1"/>
                </a:solidFill>
                <a:latin typeface="Bebas Neue" panose="020B0606020202050201" pitchFamily="34" charset="77"/>
              </a:rPr>
              <a:t>Purpose</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C86954D-B00B-5D4E-A2E1-A92873AEC09B}"/>
              </a:ext>
            </a:extLst>
          </p:cNvPr>
          <p:cNvSpPr>
            <a:spLocks noGrp="1"/>
          </p:cNvSpPr>
          <p:nvPr>
            <p:ph idx="1"/>
          </p:nvPr>
        </p:nvSpPr>
        <p:spPr>
          <a:xfrm>
            <a:off x="5041399" y="1085549"/>
            <a:ext cx="5579707" cy="4686903"/>
          </a:xfrm>
        </p:spPr>
        <p:txBody>
          <a:bodyPr anchor="ctr">
            <a:normAutofit/>
          </a:bodyPr>
          <a:lstStyle/>
          <a:p>
            <a:r>
              <a:rPr lang="en-US">
                <a:solidFill>
                  <a:schemeClr val="tx1"/>
                </a:solidFill>
              </a:rPr>
              <a:t>DABS is a small business solution for inventory management, sales, transactions analytics, custom invoicing software. Our mission is to provide a database of information about your product sales, customers, and inventory into an easy to read format that fits the needs of the business owner. We offer the ability to display and update information that fits certain criteria, specific to the needs of the user</a:t>
            </a:r>
          </a:p>
        </p:txBody>
      </p:sp>
    </p:spTree>
    <p:extLst>
      <p:ext uri="{BB962C8B-B14F-4D97-AF65-F5344CB8AC3E}">
        <p14:creationId xmlns:p14="http://schemas.microsoft.com/office/powerpoint/2010/main" val="197804428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116F-F7DD-41BC-9343-95F65D156212}"/>
              </a:ext>
            </a:extLst>
          </p:cNvPr>
          <p:cNvSpPr>
            <a:spLocks noGrp="1"/>
          </p:cNvSpPr>
          <p:nvPr>
            <p:ph type="title"/>
          </p:nvPr>
        </p:nvSpPr>
        <p:spPr/>
        <p:txBody>
          <a:bodyPr/>
          <a:lstStyle/>
          <a:p>
            <a:r>
              <a:rPr lang="en-US" dirty="0"/>
              <a:t>Employee View Tables Code</a:t>
            </a:r>
          </a:p>
        </p:txBody>
      </p:sp>
      <p:pic>
        <p:nvPicPr>
          <p:cNvPr id="3074" name="Picture 2">
            <a:extLst>
              <a:ext uri="{FF2B5EF4-FFF2-40B4-BE49-F238E27FC236}">
                <a16:creationId xmlns:a16="http://schemas.microsoft.com/office/drawing/2014/main" id="{BD37CA52-80C2-4A8E-9BC3-BA1B792B51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3417" y="1975238"/>
            <a:ext cx="5370926" cy="4421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004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29E1022E-66BB-EB42-A5F0-334C5B061F38}"/>
              </a:ext>
            </a:extLst>
          </p:cNvPr>
          <p:cNvGraphicFramePr>
            <a:graphicFrameLocks noGrp="1"/>
          </p:cNvGraphicFramePr>
          <p:nvPr>
            <p:ph idx="1"/>
            <p:extLst>
              <p:ext uri="{D42A27DB-BD31-4B8C-83A1-F6EECF244321}">
                <p14:modId xmlns:p14="http://schemas.microsoft.com/office/powerpoint/2010/main" val="926048863"/>
              </p:ext>
            </p:extLst>
          </p:nvPr>
        </p:nvGraphicFramePr>
        <p:xfrm>
          <a:off x="1683543" y="2841007"/>
          <a:ext cx="8824914" cy="1483360"/>
        </p:xfrm>
        <a:graphic>
          <a:graphicData uri="http://schemas.openxmlformats.org/drawingml/2006/table">
            <a:tbl>
              <a:tblPr firstRow="1" bandRow="1">
                <a:tableStyleId>{5C22544A-7EE6-4342-B048-85BDC9FD1C3A}</a:tableStyleId>
              </a:tblPr>
              <a:tblGrid>
                <a:gridCol w="2941638">
                  <a:extLst>
                    <a:ext uri="{9D8B030D-6E8A-4147-A177-3AD203B41FA5}">
                      <a16:colId xmlns:a16="http://schemas.microsoft.com/office/drawing/2014/main" val="2855417567"/>
                    </a:ext>
                  </a:extLst>
                </a:gridCol>
                <a:gridCol w="2941638">
                  <a:extLst>
                    <a:ext uri="{9D8B030D-6E8A-4147-A177-3AD203B41FA5}">
                      <a16:colId xmlns:a16="http://schemas.microsoft.com/office/drawing/2014/main" val="608817837"/>
                    </a:ext>
                  </a:extLst>
                </a:gridCol>
                <a:gridCol w="2941638">
                  <a:extLst>
                    <a:ext uri="{9D8B030D-6E8A-4147-A177-3AD203B41FA5}">
                      <a16:colId xmlns:a16="http://schemas.microsoft.com/office/drawing/2014/main" val="2902159735"/>
                    </a:ext>
                  </a:extLst>
                </a:gridCol>
              </a:tblGrid>
              <a:tr h="370840">
                <a:tc>
                  <a:txBody>
                    <a:bodyPr/>
                    <a:lstStyle/>
                    <a:p>
                      <a:r>
                        <a:rPr lang="en-US" dirty="0"/>
                        <a:t>Ryan McDonald</a:t>
                      </a:r>
                    </a:p>
                  </a:txBody>
                  <a:tcPr/>
                </a:tc>
                <a:tc>
                  <a:txBody>
                    <a:bodyPr/>
                    <a:lstStyle/>
                    <a:p>
                      <a:r>
                        <a:rPr lang="en-US" dirty="0"/>
                        <a:t>Justin Drouin</a:t>
                      </a:r>
                    </a:p>
                  </a:txBody>
                  <a:tcPr/>
                </a:tc>
                <a:tc>
                  <a:txBody>
                    <a:bodyPr/>
                    <a:lstStyle/>
                    <a:p>
                      <a:r>
                        <a:rPr lang="en-US" dirty="0"/>
                        <a:t>Alexander Frederick</a:t>
                      </a:r>
                    </a:p>
                  </a:txBody>
                  <a:tcPr/>
                </a:tc>
                <a:extLst>
                  <a:ext uri="{0D108BD9-81ED-4DB2-BD59-A6C34878D82A}">
                    <a16:rowId xmlns:a16="http://schemas.microsoft.com/office/drawing/2014/main" val="1068015741"/>
                  </a:ext>
                </a:extLst>
              </a:tr>
              <a:tr h="370840">
                <a:tc>
                  <a:txBody>
                    <a:bodyPr/>
                    <a:lstStyle/>
                    <a:p>
                      <a:r>
                        <a:rPr lang="en-US" dirty="0"/>
                        <a:t>Database (AZURE SQL)</a:t>
                      </a:r>
                    </a:p>
                  </a:txBody>
                  <a:tcPr/>
                </a:tc>
                <a:tc>
                  <a:txBody>
                    <a:bodyPr/>
                    <a:lstStyle/>
                    <a:p>
                      <a:r>
                        <a:rPr lang="en-US" dirty="0"/>
                        <a:t>Diagrams</a:t>
                      </a:r>
                    </a:p>
                  </a:txBody>
                  <a:tcPr/>
                </a:tc>
                <a:tc>
                  <a:txBody>
                    <a:bodyPr/>
                    <a:lstStyle/>
                    <a:p>
                      <a:r>
                        <a:rPr lang="en-US" dirty="0"/>
                        <a:t>QT IDE Dev C++</a:t>
                      </a:r>
                    </a:p>
                  </a:txBody>
                  <a:tcPr/>
                </a:tc>
                <a:extLst>
                  <a:ext uri="{0D108BD9-81ED-4DB2-BD59-A6C34878D82A}">
                    <a16:rowId xmlns:a16="http://schemas.microsoft.com/office/drawing/2014/main" val="1187109429"/>
                  </a:ext>
                </a:extLst>
              </a:tr>
              <a:tr h="370840">
                <a:tc>
                  <a:txBody>
                    <a:bodyPr/>
                    <a:lstStyle/>
                    <a:p>
                      <a:endParaRPr lang="en-US" dirty="0"/>
                    </a:p>
                  </a:txBody>
                  <a:tcPr/>
                </a:tc>
                <a:tc>
                  <a:txBody>
                    <a:bodyPr/>
                    <a:lstStyle/>
                    <a:p>
                      <a:r>
                        <a:rPr lang="en-US" dirty="0"/>
                        <a:t>UI (CSS)</a:t>
                      </a:r>
                    </a:p>
                  </a:txBody>
                  <a:tcPr/>
                </a:tc>
                <a:tc>
                  <a:txBody>
                    <a:bodyPr/>
                    <a:lstStyle/>
                    <a:p>
                      <a:endParaRPr lang="en-US"/>
                    </a:p>
                  </a:txBody>
                  <a:tcPr/>
                </a:tc>
                <a:extLst>
                  <a:ext uri="{0D108BD9-81ED-4DB2-BD59-A6C34878D82A}">
                    <a16:rowId xmlns:a16="http://schemas.microsoft.com/office/drawing/2014/main" val="1485182083"/>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35925126"/>
                  </a:ext>
                </a:extLst>
              </a:tr>
            </a:tbl>
          </a:graphicData>
        </a:graphic>
      </p:graphicFrame>
      <p:sp>
        <p:nvSpPr>
          <p:cNvPr id="10" name="Rectangle 9">
            <a:extLst>
              <a:ext uri="{FF2B5EF4-FFF2-40B4-BE49-F238E27FC236}">
                <a16:creationId xmlns:a16="http://schemas.microsoft.com/office/drawing/2014/main" id="{A1E0C5AC-0F9C-8642-B2FD-864D3A448929}"/>
              </a:ext>
            </a:extLst>
          </p:cNvPr>
          <p:cNvSpPr/>
          <p:nvPr/>
        </p:nvSpPr>
        <p:spPr>
          <a:xfrm>
            <a:off x="3431076" y="5363480"/>
            <a:ext cx="5163593" cy="369332"/>
          </a:xfrm>
          <a:prstGeom prst="rect">
            <a:avLst/>
          </a:prstGeom>
        </p:spPr>
        <p:txBody>
          <a:bodyPr wrap="none">
            <a:spAutoFit/>
          </a:bodyPr>
          <a:lstStyle/>
          <a:p>
            <a:r>
              <a:rPr lang="en-US" dirty="0">
                <a:hlinkClick r:id="rId2"/>
              </a:rPr>
              <a:t>https://</a:t>
            </a:r>
            <a:r>
              <a:rPr lang="en-US" dirty="0" err="1">
                <a:hlinkClick r:id="rId2"/>
              </a:rPr>
              <a:t>github.com</a:t>
            </a:r>
            <a:r>
              <a:rPr lang="en-US" dirty="0">
                <a:hlinkClick r:id="rId2"/>
              </a:rPr>
              <a:t>/flocka89/DABS_CPSC362</a:t>
            </a:r>
            <a:endParaRPr lang="en-US" dirty="0"/>
          </a:p>
        </p:txBody>
      </p:sp>
      <p:sp>
        <p:nvSpPr>
          <p:cNvPr id="11" name="TextBox 10">
            <a:extLst>
              <a:ext uri="{FF2B5EF4-FFF2-40B4-BE49-F238E27FC236}">
                <a16:creationId xmlns:a16="http://schemas.microsoft.com/office/drawing/2014/main" id="{BE642DE6-7549-2945-9C0A-09D7051B3B1F}"/>
              </a:ext>
            </a:extLst>
          </p:cNvPr>
          <p:cNvSpPr txBox="1"/>
          <p:nvPr/>
        </p:nvSpPr>
        <p:spPr>
          <a:xfrm>
            <a:off x="5365667" y="4741050"/>
            <a:ext cx="1294410" cy="461665"/>
          </a:xfrm>
          <a:prstGeom prst="rect">
            <a:avLst/>
          </a:prstGeom>
          <a:noFill/>
        </p:spPr>
        <p:txBody>
          <a:bodyPr wrap="square" rtlCol="0">
            <a:spAutoFit/>
          </a:bodyPr>
          <a:lstStyle/>
          <a:p>
            <a:r>
              <a:rPr lang="en-US" sz="2400" b="1" dirty="0" err="1">
                <a:ln w="0"/>
                <a:solidFill>
                  <a:schemeClr val="accent1"/>
                </a:solidFill>
                <a:effectLst>
                  <a:outerShdw blurRad="38100" dist="25400" dir="5400000" algn="ctr" rotWithShape="0">
                    <a:srgbClr val="6E747A">
                      <a:alpha val="43000"/>
                    </a:srgbClr>
                  </a:outerShdw>
                </a:effectLst>
              </a:rPr>
              <a:t>Github</a:t>
            </a:r>
            <a:endParaRPr lang="en-US" sz="2400" b="1" dirty="0">
              <a:ln w="0"/>
              <a:solidFill>
                <a:schemeClr val="accent1"/>
              </a:solidFill>
              <a:effectLst>
                <a:outerShdw blurRad="38100" dist="25400" dir="5400000" algn="ctr" rotWithShape="0">
                  <a:srgbClr val="6E747A">
                    <a:alpha val="43000"/>
                  </a:srgbClr>
                </a:outerShdw>
              </a:effectLst>
            </a:endParaRPr>
          </a:p>
        </p:txBody>
      </p:sp>
      <p:sp>
        <p:nvSpPr>
          <p:cNvPr id="13" name="TextBox 12">
            <a:extLst>
              <a:ext uri="{FF2B5EF4-FFF2-40B4-BE49-F238E27FC236}">
                <a16:creationId xmlns:a16="http://schemas.microsoft.com/office/drawing/2014/main" id="{EAEAA282-E48A-BF47-9411-4BCEF7D31428}"/>
              </a:ext>
            </a:extLst>
          </p:cNvPr>
          <p:cNvSpPr txBox="1"/>
          <p:nvPr/>
        </p:nvSpPr>
        <p:spPr>
          <a:xfrm>
            <a:off x="4456413" y="1070510"/>
            <a:ext cx="3279174" cy="584775"/>
          </a:xfrm>
          <a:prstGeom prst="rect">
            <a:avLst/>
          </a:prstGeom>
          <a:noFill/>
        </p:spPr>
        <p:txBody>
          <a:bodyPr wrap="square" rtlCol="0">
            <a:spAutoFit/>
          </a:bodyPr>
          <a:lstStyle/>
          <a:p>
            <a:r>
              <a:rPr lang="en-US" sz="3200" b="1" dirty="0" err="1">
                <a:solidFill>
                  <a:schemeClr val="bg1"/>
                </a:solidFill>
              </a:rPr>
              <a:t>Github</a:t>
            </a:r>
            <a:r>
              <a:rPr lang="en-US" sz="3200" b="1" dirty="0">
                <a:solidFill>
                  <a:schemeClr val="bg1"/>
                </a:solidFill>
              </a:rPr>
              <a:t> / credits</a:t>
            </a:r>
          </a:p>
        </p:txBody>
      </p:sp>
    </p:spTree>
    <p:extLst>
      <p:ext uri="{BB962C8B-B14F-4D97-AF65-F5344CB8AC3E}">
        <p14:creationId xmlns:p14="http://schemas.microsoft.com/office/powerpoint/2010/main" val="185355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9">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4D9B836D-A968-9E42-824F-34109E26C4E0}"/>
              </a:ext>
            </a:extLst>
          </p:cNvPr>
          <p:cNvSpPr>
            <a:spLocks noGrp="1"/>
          </p:cNvSpPr>
          <p:nvPr>
            <p:ph type="title"/>
          </p:nvPr>
        </p:nvSpPr>
        <p:spPr>
          <a:xfrm>
            <a:off x="1154954" y="973668"/>
            <a:ext cx="8761413" cy="706964"/>
          </a:xfrm>
        </p:spPr>
        <p:txBody>
          <a:bodyPr>
            <a:normAutofit/>
          </a:bodyPr>
          <a:lstStyle/>
          <a:p>
            <a:r>
              <a:rPr lang="en-US">
                <a:solidFill>
                  <a:srgbClr val="FFFFFF"/>
                </a:solidFill>
                <a:latin typeface="Bebas Neue" panose="020B0606020202050201" pitchFamily="34" charset="77"/>
              </a:rPr>
              <a:t>Product Scope</a:t>
            </a:r>
          </a:p>
        </p:txBody>
      </p:sp>
      <p:sp>
        <p:nvSpPr>
          <p:cNvPr id="14" name="Rectangle 13">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22" name="Content Placeholder 2">
            <a:extLst>
              <a:ext uri="{FF2B5EF4-FFF2-40B4-BE49-F238E27FC236}">
                <a16:creationId xmlns:a16="http://schemas.microsoft.com/office/drawing/2014/main" id="{F8C1BB3C-853F-4118-BD50-668FB61DBA62}"/>
              </a:ext>
            </a:extLst>
          </p:cNvPr>
          <p:cNvGraphicFramePr>
            <a:graphicFrameLocks noGrp="1"/>
          </p:cNvGraphicFramePr>
          <p:nvPr>
            <p:ph idx="1"/>
            <p:extLst>
              <p:ext uri="{D42A27DB-BD31-4B8C-83A1-F6EECF244321}">
                <p14:modId xmlns:p14="http://schemas.microsoft.com/office/powerpoint/2010/main" val="1059128740"/>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957931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B9B8150-83F1-4844-92C8-4FF49BD66CB0}"/>
              </a:ext>
            </a:extLst>
          </p:cNvPr>
          <p:cNvSpPr>
            <a:spLocks noGrp="1"/>
          </p:cNvSpPr>
          <p:nvPr>
            <p:ph type="title"/>
          </p:nvPr>
        </p:nvSpPr>
        <p:spPr>
          <a:xfrm>
            <a:off x="8270790" y="2181713"/>
            <a:ext cx="3161016" cy="1728019"/>
          </a:xfrm>
        </p:spPr>
        <p:txBody>
          <a:bodyPr vert="horz" lIns="91440" tIns="45720" rIns="91440" bIns="45720" rtlCol="0" anchor="b">
            <a:normAutofit fontScale="90000"/>
          </a:bodyPr>
          <a:lstStyle/>
          <a:p>
            <a:pPr algn="ctr"/>
            <a:r>
              <a:rPr lang="en-US" sz="5400" b="0" i="0" kern="1200" dirty="0">
                <a:solidFill>
                  <a:srgbClr val="EBEBEB"/>
                </a:solidFill>
                <a:latin typeface="+mj-lt"/>
                <a:ea typeface="+mj-ea"/>
                <a:cs typeface="+mj-cs"/>
              </a:rPr>
              <a:t>USE CASE</a:t>
            </a:r>
          </a:p>
        </p:txBody>
      </p:sp>
      <p:grpSp>
        <p:nvGrpSpPr>
          <p:cNvPr id="16" name="Group 15">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7" name="Rectangle 16">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5" name="Content Placeholder 4">
            <a:extLst>
              <a:ext uri="{FF2B5EF4-FFF2-40B4-BE49-F238E27FC236}">
                <a16:creationId xmlns:a16="http://schemas.microsoft.com/office/drawing/2014/main" id="{25F3A542-3A68-7542-BAB7-21F4E1F35AA9}"/>
              </a:ext>
            </a:extLst>
          </p:cNvPr>
          <p:cNvPicPr>
            <a:picLocks noGrp="1" noChangeAspect="1"/>
          </p:cNvPicPr>
          <p:nvPr>
            <p:ph idx="1"/>
          </p:nvPr>
        </p:nvPicPr>
        <p:blipFill>
          <a:blip r:embed="rId3"/>
          <a:stretch>
            <a:fillRect/>
          </a:stretch>
        </p:blipFill>
        <p:spPr>
          <a:xfrm>
            <a:off x="1486963" y="1114621"/>
            <a:ext cx="5688779" cy="4628758"/>
          </a:xfrm>
          <a:prstGeom prst="rect">
            <a:avLst/>
          </a:prstGeom>
        </p:spPr>
      </p:pic>
    </p:spTree>
    <p:extLst>
      <p:ext uri="{BB962C8B-B14F-4D97-AF65-F5344CB8AC3E}">
        <p14:creationId xmlns:p14="http://schemas.microsoft.com/office/powerpoint/2010/main" val="2878198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1" name="Rectangle 7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74" name="Rectangle 7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Title 1">
            <a:extLst>
              <a:ext uri="{FF2B5EF4-FFF2-40B4-BE49-F238E27FC236}">
                <a16:creationId xmlns:a16="http://schemas.microsoft.com/office/drawing/2014/main" id="{27A16C5D-03A5-EC41-8221-8C5489438E2D}"/>
              </a:ext>
            </a:extLst>
          </p:cNvPr>
          <p:cNvSpPr>
            <a:spLocks noGrp="1"/>
          </p:cNvSpPr>
          <p:nvPr>
            <p:ph type="title"/>
          </p:nvPr>
        </p:nvSpPr>
        <p:spPr>
          <a:xfrm>
            <a:off x="8191809" y="2566414"/>
            <a:ext cx="3351262" cy="1677219"/>
          </a:xfrm>
        </p:spPr>
        <p:txBody>
          <a:bodyPr vert="horz" lIns="91440" tIns="45720" rIns="91440" bIns="45720" rtlCol="0" anchor="b">
            <a:normAutofit/>
          </a:bodyPr>
          <a:lstStyle/>
          <a:p>
            <a:r>
              <a:rPr lang="en-US" sz="4600" b="0" i="0" kern="1200" dirty="0">
                <a:solidFill>
                  <a:srgbClr val="EBEBEB"/>
                </a:solidFill>
                <a:latin typeface="+mj-lt"/>
                <a:ea typeface="+mj-ea"/>
                <a:cs typeface="+mj-cs"/>
              </a:rPr>
              <a:t>SEQUENCE DIAGRAM</a:t>
            </a:r>
          </a:p>
        </p:txBody>
      </p:sp>
      <p:grpSp>
        <p:nvGrpSpPr>
          <p:cNvPr id="76" name="Group 75">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77" name="Rectangle 76">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8"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79"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5" name="Content Placeholder 4">
            <a:extLst>
              <a:ext uri="{FF2B5EF4-FFF2-40B4-BE49-F238E27FC236}">
                <a16:creationId xmlns:a16="http://schemas.microsoft.com/office/drawing/2014/main" id="{0D195453-8609-C449-9035-36465AA9102E}"/>
              </a:ext>
            </a:extLst>
          </p:cNvPr>
          <p:cNvPicPr>
            <a:picLocks noChangeAspect="1"/>
          </p:cNvPicPr>
          <p:nvPr/>
        </p:nvPicPr>
        <p:blipFill rotWithShape="1">
          <a:blip r:embed="rId3"/>
          <a:srcRect b="29020"/>
          <a:stretch/>
        </p:blipFill>
        <p:spPr>
          <a:xfrm>
            <a:off x="597730" y="845011"/>
            <a:ext cx="7045781" cy="5444468"/>
          </a:xfrm>
          <a:prstGeom prst="rect">
            <a:avLst/>
          </a:prstGeom>
        </p:spPr>
      </p:pic>
    </p:spTree>
    <p:extLst>
      <p:ext uri="{BB962C8B-B14F-4D97-AF65-F5344CB8AC3E}">
        <p14:creationId xmlns:p14="http://schemas.microsoft.com/office/powerpoint/2010/main" val="344442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3" name="Rectangle 22">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27" name="Freeform: Shape 26">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5" name="Content Placeholder 4">
            <a:extLst>
              <a:ext uri="{FF2B5EF4-FFF2-40B4-BE49-F238E27FC236}">
                <a16:creationId xmlns:a16="http://schemas.microsoft.com/office/drawing/2014/main" id="{052EF99B-9073-9E44-8ABF-8AD16FE1B4BC}"/>
              </a:ext>
            </a:extLst>
          </p:cNvPr>
          <p:cNvPicPr>
            <a:picLocks noGrp="1" noChangeAspect="1"/>
          </p:cNvPicPr>
          <p:nvPr>
            <p:ph idx="1"/>
          </p:nvPr>
        </p:nvPicPr>
        <p:blipFill rotWithShape="1">
          <a:blip r:embed="rId2"/>
          <a:srcRect t="7822" b="42611"/>
          <a:stretch/>
        </p:blipFill>
        <p:spPr>
          <a:xfrm>
            <a:off x="3509947" y="643466"/>
            <a:ext cx="8180862" cy="5731933"/>
          </a:xfrm>
          <a:prstGeom prst="rect">
            <a:avLst/>
          </a:prstGeom>
        </p:spPr>
      </p:pic>
      <p:sp>
        <p:nvSpPr>
          <p:cNvPr id="15" name="Title 1">
            <a:extLst>
              <a:ext uri="{FF2B5EF4-FFF2-40B4-BE49-F238E27FC236}">
                <a16:creationId xmlns:a16="http://schemas.microsoft.com/office/drawing/2014/main" id="{BEADF250-D092-0F49-B415-874C7FC4A859}"/>
              </a:ext>
            </a:extLst>
          </p:cNvPr>
          <p:cNvSpPr>
            <a:spLocks noGrp="1"/>
          </p:cNvSpPr>
          <p:nvPr>
            <p:ph type="title"/>
          </p:nvPr>
        </p:nvSpPr>
        <p:spPr>
          <a:xfrm>
            <a:off x="601191" y="1825376"/>
            <a:ext cx="2178125" cy="1807224"/>
          </a:xfrm>
        </p:spPr>
        <p:txBody>
          <a:bodyPr vert="horz" lIns="91440" tIns="45720" rIns="91440" bIns="45720" rtlCol="0" anchor="b">
            <a:normAutofit/>
          </a:bodyPr>
          <a:lstStyle/>
          <a:p>
            <a:r>
              <a:rPr lang="en-US" sz="2800" b="0" i="0" kern="1200" dirty="0">
                <a:solidFill>
                  <a:srgbClr val="EBEBEB"/>
                </a:solidFill>
                <a:latin typeface="+mj-lt"/>
                <a:ea typeface="+mj-ea"/>
                <a:cs typeface="+mj-cs"/>
              </a:rPr>
              <a:t>SWIMLANE</a:t>
            </a:r>
          </a:p>
        </p:txBody>
      </p:sp>
    </p:spTree>
    <p:extLst>
      <p:ext uri="{BB962C8B-B14F-4D97-AF65-F5344CB8AC3E}">
        <p14:creationId xmlns:p14="http://schemas.microsoft.com/office/powerpoint/2010/main" val="274249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 name="Rectangle 2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3" name="Rectangle 3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30398A4-EB7B-D644-A730-70B5B72FD92D}"/>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600" b="0" i="0" kern="1200">
                <a:solidFill>
                  <a:srgbClr val="EBEBEB"/>
                </a:solidFill>
                <a:latin typeface="+mj-lt"/>
                <a:ea typeface="+mj-ea"/>
                <a:cs typeface="+mj-cs"/>
              </a:rPr>
              <a:t>UML CLASS DIAGRAM</a:t>
            </a:r>
          </a:p>
        </p:txBody>
      </p:sp>
      <p:grpSp>
        <p:nvGrpSpPr>
          <p:cNvPr id="35" name="Group 34">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36" name="Rectangle 35">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8"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5" name="Content Placeholder 4">
            <a:extLst>
              <a:ext uri="{FF2B5EF4-FFF2-40B4-BE49-F238E27FC236}">
                <a16:creationId xmlns:a16="http://schemas.microsoft.com/office/drawing/2014/main" id="{21ED3979-8618-F047-9E9B-390EFA66B81D}"/>
              </a:ext>
            </a:extLst>
          </p:cNvPr>
          <p:cNvPicPr>
            <a:picLocks noChangeAspect="1"/>
          </p:cNvPicPr>
          <p:nvPr/>
        </p:nvPicPr>
        <p:blipFill rotWithShape="1">
          <a:blip r:embed="rId3"/>
          <a:srcRect l="15473" t="10532" r="5957" b="28259"/>
          <a:stretch/>
        </p:blipFill>
        <p:spPr>
          <a:xfrm>
            <a:off x="616064" y="169639"/>
            <a:ext cx="5851870" cy="6444100"/>
          </a:xfrm>
          <a:prstGeom prst="rect">
            <a:avLst/>
          </a:prstGeom>
        </p:spPr>
      </p:pic>
    </p:spTree>
    <p:extLst>
      <p:ext uri="{BB962C8B-B14F-4D97-AF65-F5344CB8AC3E}">
        <p14:creationId xmlns:p14="http://schemas.microsoft.com/office/powerpoint/2010/main" val="4261689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 name="Rectangle 2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3" name="Rectangle 3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C852798-AFFB-9A42-9293-2C7960994AA3}"/>
              </a:ext>
            </a:extLst>
          </p:cNvPr>
          <p:cNvSpPr>
            <a:spLocks noGrp="1"/>
          </p:cNvSpPr>
          <p:nvPr>
            <p:ph type="title"/>
          </p:nvPr>
        </p:nvSpPr>
        <p:spPr>
          <a:xfrm>
            <a:off x="8462306" y="2529189"/>
            <a:ext cx="3161016" cy="1423219"/>
          </a:xfrm>
        </p:spPr>
        <p:txBody>
          <a:bodyPr vert="horz" lIns="91440" tIns="45720" rIns="91440" bIns="45720" rtlCol="0" anchor="b">
            <a:normAutofit/>
          </a:bodyPr>
          <a:lstStyle/>
          <a:p>
            <a:r>
              <a:rPr lang="en-US" sz="3200" b="0" i="0" kern="1200" dirty="0">
                <a:solidFill>
                  <a:srgbClr val="EBEBEB"/>
                </a:solidFill>
                <a:latin typeface="+mj-lt"/>
                <a:ea typeface="+mj-ea"/>
                <a:cs typeface="+mj-cs"/>
              </a:rPr>
              <a:t>UML STATE DIAGRAM</a:t>
            </a:r>
          </a:p>
        </p:txBody>
      </p:sp>
      <p:grpSp>
        <p:nvGrpSpPr>
          <p:cNvPr id="35" name="Group 34">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36" name="Rectangle 35">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8"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5" name="Content Placeholder 4">
            <a:extLst>
              <a:ext uri="{FF2B5EF4-FFF2-40B4-BE49-F238E27FC236}">
                <a16:creationId xmlns:a16="http://schemas.microsoft.com/office/drawing/2014/main" id="{646F13B2-9791-B54B-B6A1-EE1E9C1C58B0}"/>
              </a:ext>
            </a:extLst>
          </p:cNvPr>
          <p:cNvPicPr>
            <a:picLocks noChangeAspect="1"/>
          </p:cNvPicPr>
          <p:nvPr/>
        </p:nvPicPr>
        <p:blipFill rotWithShape="1">
          <a:blip r:embed="rId3"/>
          <a:srcRect l="10341" t="9393" r="25796" b="25581"/>
          <a:stretch/>
        </p:blipFill>
        <p:spPr>
          <a:xfrm>
            <a:off x="697481" y="571500"/>
            <a:ext cx="6785133" cy="5338598"/>
          </a:xfrm>
          <a:prstGeom prst="rect">
            <a:avLst/>
          </a:prstGeom>
        </p:spPr>
      </p:pic>
    </p:spTree>
    <p:extLst>
      <p:ext uri="{BB962C8B-B14F-4D97-AF65-F5344CB8AC3E}">
        <p14:creationId xmlns:p14="http://schemas.microsoft.com/office/powerpoint/2010/main" val="815516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 name="Rectangle 2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3" name="Rectangle 3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D9E5655-C1FC-BD4D-BEE0-924302809CDF}"/>
              </a:ext>
            </a:extLst>
          </p:cNvPr>
          <p:cNvSpPr>
            <a:spLocks noGrp="1"/>
          </p:cNvSpPr>
          <p:nvPr>
            <p:ph type="title"/>
          </p:nvPr>
        </p:nvSpPr>
        <p:spPr>
          <a:xfrm>
            <a:off x="8462306" y="2901630"/>
            <a:ext cx="3161016" cy="966019"/>
          </a:xfrm>
        </p:spPr>
        <p:txBody>
          <a:bodyPr vert="horz" lIns="91440" tIns="45720" rIns="91440" bIns="45720" rtlCol="0" anchor="b">
            <a:normAutofit/>
          </a:bodyPr>
          <a:lstStyle/>
          <a:p>
            <a:r>
              <a:rPr lang="en-US" sz="5400" b="0" i="0" kern="1200" dirty="0">
                <a:solidFill>
                  <a:srgbClr val="EBEBEB"/>
                </a:solidFill>
                <a:latin typeface="+mj-lt"/>
                <a:ea typeface="+mj-ea"/>
                <a:cs typeface="+mj-cs"/>
              </a:rPr>
              <a:t>CRC</a:t>
            </a:r>
          </a:p>
        </p:txBody>
      </p:sp>
      <p:grpSp>
        <p:nvGrpSpPr>
          <p:cNvPr id="35" name="Group 34">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36" name="Rectangle 35">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8"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5" name="Content Placeholder 4">
            <a:extLst>
              <a:ext uri="{FF2B5EF4-FFF2-40B4-BE49-F238E27FC236}">
                <a16:creationId xmlns:a16="http://schemas.microsoft.com/office/drawing/2014/main" id="{AD2CA860-998E-0045-A516-97E9CF952D47}"/>
              </a:ext>
            </a:extLst>
          </p:cNvPr>
          <p:cNvPicPr>
            <a:picLocks noChangeAspect="1"/>
          </p:cNvPicPr>
          <p:nvPr/>
        </p:nvPicPr>
        <p:blipFill rotWithShape="1">
          <a:blip r:embed="rId3"/>
          <a:srcRect r="20507" b="46855"/>
          <a:stretch/>
        </p:blipFill>
        <p:spPr>
          <a:xfrm>
            <a:off x="925344" y="313446"/>
            <a:ext cx="6499720" cy="6142388"/>
          </a:xfrm>
          <a:prstGeom prst="rect">
            <a:avLst/>
          </a:prstGeom>
        </p:spPr>
      </p:pic>
    </p:spTree>
    <p:extLst>
      <p:ext uri="{BB962C8B-B14F-4D97-AF65-F5344CB8AC3E}">
        <p14:creationId xmlns:p14="http://schemas.microsoft.com/office/powerpoint/2010/main" val="6781824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27</TotalTime>
  <Words>379</Words>
  <Application>Microsoft Office PowerPoint</Application>
  <PresentationFormat>Widescreen</PresentationFormat>
  <Paragraphs>53</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Bebas Neue</vt:lpstr>
      <vt:lpstr>Century Gothic</vt:lpstr>
      <vt:lpstr>Wingdings 3</vt:lpstr>
      <vt:lpstr>Ion Boardroom</vt:lpstr>
      <vt:lpstr>Data Analytics &amp; Business Solutions</vt:lpstr>
      <vt:lpstr>Purpose</vt:lpstr>
      <vt:lpstr>Product Scope</vt:lpstr>
      <vt:lpstr>USE CASE</vt:lpstr>
      <vt:lpstr>SEQUENCE DIAGRAM</vt:lpstr>
      <vt:lpstr>SWIMLANE</vt:lpstr>
      <vt:lpstr>UML CLASS DIAGRAM</vt:lpstr>
      <vt:lpstr>UML STATE DIAGRAM</vt:lpstr>
      <vt:lpstr>CRC</vt:lpstr>
      <vt:lpstr>ACTIVITY DIAGRAM</vt:lpstr>
      <vt:lpstr>PowerPoint Presentation</vt:lpstr>
      <vt:lpstr>On launching the application, a connection is made to the database where a user is prompted to log in with their given credentials. Upon a successful log in attempt, the user is given an appropriate GUI for their access level. This access level is tied to the users account in the database. Employees are able to have access to all elements in the database as well as being able to generate reports.  </vt:lpstr>
      <vt:lpstr>Login Code for Employee vs Customer</vt:lpstr>
      <vt:lpstr>Sales </vt:lpstr>
      <vt:lpstr>Customer View Code</vt:lpstr>
      <vt:lpstr>Orders</vt:lpstr>
      <vt:lpstr>Order / Cart Code</vt:lpstr>
      <vt:lpstr>Inventory &amp; reports</vt:lpstr>
      <vt:lpstr>Sales reports</vt:lpstr>
      <vt:lpstr>Employee View Tables Code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&amp; Business Solutions</dc:title>
  <dc:creator>Microsoft Office User</dc:creator>
  <cp:lastModifiedBy>Ryan</cp:lastModifiedBy>
  <cp:revision>5</cp:revision>
  <dcterms:created xsi:type="dcterms:W3CDTF">2020-05-06T11:07:02Z</dcterms:created>
  <dcterms:modified xsi:type="dcterms:W3CDTF">2020-05-06T16:39:28Z</dcterms:modified>
</cp:coreProperties>
</file>